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8" r:id="rId2"/>
    <p:sldId id="264" r:id="rId3"/>
    <p:sldId id="260" r:id="rId4"/>
    <p:sldId id="261" r:id="rId5"/>
    <p:sldId id="268" r:id="rId6"/>
    <p:sldId id="265" r:id="rId7"/>
    <p:sldId id="266"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09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3096E5-DC0A-4296-ADBE-A3D8C92CC2C9}"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891FFC-48E2-4B47-9B67-F483F661F6B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3096E5-DC0A-4296-ADBE-A3D8C92CC2C9}"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891FFC-48E2-4B47-9B67-F483F661F6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3096E5-DC0A-4296-ADBE-A3D8C92CC2C9}"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891FFC-48E2-4B47-9B67-F483F661F6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3096E5-DC0A-4296-ADBE-A3D8C92CC2C9}"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891FFC-48E2-4B47-9B67-F483F661F6B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4B3096E5-DC0A-4296-ADBE-A3D8C92CC2C9}"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891FFC-48E2-4B47-9B67-F483F661F6B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3096E5-DC0A-4296-ADBE-A3D8C92CC2C9}" type="datetimeFigureOut">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891FFC-48E2-4B47-9B67-F483F661F6B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B3096E5-DC0A-4296-ADBE-A3D8C92CC2C9}" type="datetimeFigureOut">
              <a:rPr lang="en-US" smtClean="0"/>
              <a:t>5/29/2020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891FFC-48E2-4B47-9B67-F483F661F6B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3096E5-DC0A-4296-ADBE-A3D8C92CC2C9}" type="datetimeFigureOut">
              <a:rPr lang="en-US" smtClean="0"/>
              <a:t>5/29/2020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891FFC-48E2-4B47-9B67-F483F661F6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3096E5-DC0A-4296-ADBE-A3D8C92CC2C9}" type="datetimeFigureOut">
              <a:rPr lang="en-US" smtClean="0"/>
              <a:t>5/29/2020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891FFC-48E2-4B47-9B67-F483F661F6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4B3096E5-DC0A-4296-ADBE-A3D8C92CC2C9}" type="datetimeFigureOut">
              <a:rPr lang="en-US" smtClean="0"/>
              <a:t>5/29/2020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6891FFC-48E2-4B47-9B67-F483F661F6B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3096E5-DC0A-4296-ADBE-A3D8C92CC2C9}" type="datetimeFigureOut">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891FFC-48E2-4B47-9B67-F483F661F6B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B3096E5-DC0A-4296-ADBE-A3D8C92CC2C9}" type="datetimeFigureOut">
              <a:rPr lang="en-US" smtClean="0"/>
              <a:t>5/29/2020</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6891FFC-48E2-4B47-9B67-F483F661F6B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754562"/>
          </a:xfrm>
          <a:solidFill>
            <a:schemeClr val="accent2"/>
          </a:solidFill>
        </p:spPr>
        <p:txBody>
          <a:bodyPr/>
          <a:lstStyle/>
          <a:p>
            <a:r>
              <a:rPr lang="ar-IQ" sz="8000" dirty="0" smtClean="0"/>
              <a:t>الحرج اللغوي</a:t>
            </a:r>
            <a:r>
              <a:rPr lang="ar-IQ" dirty="0" smtClean="0"/>
              <a:t/>
            </a:r>
            <a:br>
              <a:rPr lang="ar-IQ" dirty="0" smtClean="0"/>
            </a:br>
            <a:r>
              <a:rPr lang="en-US" sz="6000" dirty="0" smtClean="0"/>
              <a:t>Language </a:t>
            </a:r>
            <a:r>
              <a:rPr lang="en-US" sz="6000" dirty="0" err="1" smtClean="0"/>
              <a:t>Embarresment</a:t>
            </a:r>
            <a:r>
              <a:rPr lang="en-US" sz="6000" dirty="0" smtClean="0"/>
              <a:t> </a:t>
            </a:r>
            <a:r>
              <a:rPr lang="ar-IQ" sz="6000" dirty="0"/>
              <a:t/>
            </a:r>
            <a:br>
              <a:rPr lang="ar-IQ" sz="6000" dirty="0"/>
            </a:br>
            <a:endParaRPr lang="en-US" sz="6000" dirty="0"/>
          </a:p>
        </p:txBody>
      </p:sp>
    </p:spTree>
    <p:extLst>
      <p:ext uri="{BB962C8B-B14F-4D97-AF65-F5344CB8AC3E}">
        <p14:creationId xmlns:p14="http://schemas.microsoft.com/office/powerpoint/2010/main" val="3506481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gn="r"/>
            <a:r>
              <a:rPr lang="ar-IQ" sz="2800" dirty="0" smtClean="0"/>
              <a:t> اللغــة روح المجتمــع، ووســيلة تواصــله، وأداة التفكــير ومادتــه، وتنتهــي الأفكــار إلى ألفــاظ معـبـرة عنـــه، فاللغــة ألفــاظ  تقابلهــا مــدلولات، ومنهمــا يكــون الفكــر المنطلــق مــن البيئــة والواقــع والتصور . </a:t>
            </a:r>
            <a:endParaRPr lang="en-US" sz="2800" dirty="0"/>
          </a:p>
        </p:txBody>
      </p:sp>
    </p:spTree>
    <p:extLst>
      <p:ext uri="{BB962C8B-B14F-4D97-AF65-F5344CB8AC3E}">
        <p14:creationId xmlns:p14="http://schemas.microsoft.com/office/powerpoint/2010/main" val="18298060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lgn="r">
              <a:buNone/>
            </a:pPr>
            <a:r>
              <a:rPr lang="ar-IQ" dirty="0" smtClean="0"/>
              <a:t> </a:t>
            </a:r>
            <a:r>
              <a:rPr lang="ar-IQ" sz="2800" dirty="0" smtClean="0"/>
              <a:t> ويمكن ان تتقارب الصورةالذهنية للمرض والمعاناة بين الطبيب والمريض , فمن ناحية ينبغي ان يفهم دلالات الفاظ المريض, واستعمالات الاستعارة من ثقافته  ليتضح المعنى الخاص بالمريض لمعاناته , ومن ناحية اخرى على الطبيب ان يتدرب على مهارة التعبير البسيط اي يستعمل لغة بسيطة , مفهومة قريبة لمنظور المريض . ويمكن ان تطلق على هذه الظاهرة العملية في الممارسة الطبية ب ,,</a:t>
            </a:r>
            <a:r>
              <a:rPr lang="ar-IQ" sz="2800" dirty="0" smtClean="0">
                <a:solidFill>
                  <a:srgbClr val="FF0000"/>
                </a:solidFill>
              </a:rPr>
              <a:t>مشكلة الحرج اللغوي</a:t>
            </a:r>
            <a:r>
              <a:rPr lang="ar-IQ" sz="2800" dirty="0" smtClean="0"/>
              <a:t>,,.</a:t>
            </a:r>
          </a:p>
          <a:p>
            <a:pPr marL="0" lvl="0" indent="0">
              <a:buNone/>
            </a:pPr>
            <a:endParaRPr lang="ar-IQ" sz="2800" dirty="0"/>
          </a:p>
        </p:txBody>
      </p:sp>
    </p:spTree>
    <p:extLst>
      <p:ext uri="{BB962C8B-B14F-4D97-AF65-F5344CB8AC3E}">
        <p14:creationId xmlns:p14="http://schemas.microsoft.com/office/powerpoint/2010/main" val="1475138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0" y="838200"/>
            <a:ext cx="8229600" cy="5287963"/>
          </a:xfrm>
        </p:spPr>
        <p:txBody>
          <a:bodyPr/>
          <a:lstStyle/>
          <a:p>
            <a:pPr algn="r"/>
            <a:r>
              <a:rPr lang="ar-IQ" sz="2800" dirty="0" smtClean="0"/>
              <a:t>المشاكل التي يسبهها الحرج اللغوي واضطراب التواصل:-</a:t>
            </a:r>
          </a:p>
          <a:p>
            <a:pPr algn="r"/>
            <a:r>
              <a:rPr lang="ar-IQ" sz="2800" dirty="0" smtClean="0"/>
              <a:t>-اتهام المريض بتغييرروايته .</a:t>
            </a:r>
          </a:p>
          <a:p>
            <a:pPr algn="r"/>
            <a:r>
              <a:rPr lang="ar-IQ" sz="2800" dirty="0" smtClean="0"/>
              <a:t>-اختلاف الاطباء فيما بينهم في اختيار المفردات المعبرة عما يقصده المريض .</a:t>
            </a:r>
          </a:p>
          <a:p>
            <a:pPr algn="r"/>
            <a:r>
              <a:rPr lang="ar-IQ" sz="2800" dirty="0" smtClean="0"/>
              <a:t>-افراط الطبيب في استعمال الفحوص الطبية المعقدة .</a:t>
            </a:r>
          </a:p>
          <a:p>
            <a:pPr algn="r"/>
            <a:r>
              <a:rPr lang="ar-IQ" sz="2800" dirty="0" smtClean="0"/>
              <a:t>-معاناة الطبيب عند تدوين القصة المرضية واختصارها .</a:t>
            </a:r>
          </a:p>
          <a:p>
            <a:pPr algn="r"/>
            <a:r>
              <a:rPr lang="en-US" sz="2800" dirty="0"/>
              <a:t>.</a:t>
            </a:r>
            <a:r>
              <a:rPr lang="ar-IQ" sz="2800" dirty="0" smtClean="0"/>
              <a:t>-الاكثار في استعمال الادوية غير الضرورية</a:t>
            </a:r>
            <a:endParaRPr lang="ar-IQ" dirty="0"/>
          </a:p>
        </p:txBody>
      </p:sp>
    </p:spTree>
    <p:extLst>
      <p:ext uri="{BB962C8B-B14F-4D97-AF65-F5344CB8AC3E}">
        <p14:creationId xmlns:p14="http://schemas.microsoft.com/office/powerpoint/2010/main" val="1679803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r>
              <a:rPr lang="ar-IQ" sz="3600" dirty="0" smtClean="0">
                <a:solidFill>
                  <a:srgbClr val="FF0000"/>
                </a:solidFill>
              </a:rPr>
              <a:t>لغة المريض </a:t>
            </a:r>
          </a:p>
          <a:p>
            <a:pPr algn="r"/>
            <a:r>
              <a:rPr lang="ar-IQ" sz="2800" dirty="0" smtClean="0"/>
              <a:t>وربما لا يحسن كل عليل ان يعبر عن نفسه وربما كان في العلة من الغموض ما لا يتهيا للعليل ولو كان عاقلا  ان يحسن العبارة </a:t>
            </a:r>
          </a:p>
          <a:p>
            <a:pPr algn="r"/>
            <a:r>
              <a:rPr lang="ar-IQ" sz="4000" dirty="0" smtClean="0">
                <a:solidFill>
                  <a:srgbClr val="FF0000"/>
                </a:solidFill>
              </a:rPr>
              <a:t>الرازي</a:t>
            </a:r>
            <a:endParaRPr lang="ar-IQ" sz="4000" dirty="0">
              <a:solidFill>
                <a:srgbClr val="FF0000"/>
              </a:solidFill>
            </a:endParaRPr>
          </a:p>
          <a:p>
            <a:r>
              <a:rPr lang="ar-IQ" dirty="0" smtClean="0"/>
              <a:t>  </a:t>
            </a:r>
            <a:endParaRPr lang="ar-IQ" dirty="0"/>
          </a:p>
        </p:txBody>
      </p:sp>
    </p:spTree>
    <p:extLst>
      <p:ext uri="{BB962C8B-B14F-4D97-AF65-F5344CB8AC3E}">
        <p14:creationId xmlns:p14="http://schemas.microsoft.com/office/powerpoint/2010/main" val="1029711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229600" cy="5105400"/>
          </a:xfrm>
        </p:spPr>
        <p:txBody>
          <a:bodyPr>
            <a:normAutofit fontScale="92500" lnSpcReduction="10000"/>
          </a:bodyPr>
          <a:lstStyle/>
          <a:p>
            <a:pPr algn="r"/>
            <a:r>
              <a:rPr lang="ar-IQ" sz="3000" dirty="0" smtClean="0">
                <a:solidFill>
                  <a:srgbClr val="FF0000"/>
                </a:solidFill>
              </a:rPr>
              <a:t>لغة المريض </a:t>
            </a:r>
            <a:r>
              <a:rPr lang="ar-IQ" dirty="0" smtClean="0">
                <a:solidFill>
                  <a:srgbClr val="FF0000"/>
                </a:solidFill>
              </a:rPr>
              <a:t> </a:t>
            </a:r>
          </a:p>
          <a:p>
            <a:pPr algn="r"/>
            <a:r>
              <a:rPr lang="ar-IQ" sz="3000" dirty="0" smtClean="0"/>
              <a:t>أم جاسم دكتور عندي جغدة بثديي الأيسر، طلع فطر بيها، وبعدين كام يدي، وينغزني مثل الأبرة، ويدي مدة ودم، </a:t>
            </a:r>
            <a:r>
              <a:rPr lang="ar-IQ" sz="2800" dirty="0" smtClean="0"/>
              <a:t>وتتوصخ ملابسي واغسلها بالمي والصابون الركي واضمدها بس ما يفيد، وكلما اتحرك تنلجم، وما اكدر انام على صفحتي اليسرى ولا على ظهري ينكطع نفسي. راجعت دكتور بالعمارة انطاني ابر وعلاج , وانكطعت المدة والدم واحد وعشرين يوم، ومن رجعت لبغداد رجعت النوب. دكتور ما عندي غير الله وانت، بس اريدك تيبسها لي، ما اريد غير شي، ورحت لبو الجوادين وذبيت التقرير بشباجه واريد من ابو الجوادين ينطيني مرادي   . واني ارملة ومالي احد وعايشة وحيدة منك ومن غيرك الله ساترها، وعندي بس ابنية وحدة، هم ارملة؛ زوجها شهيد وتركلها ثلاثة اطفال، ما اكدر اروحلها، صايره ثكيلة ما اكدر اروح لبنتي وكطعت زيارة اليمه، من امشي اكوم انهج، واريد الله ياخذ عمري </a:t>
            </a:r>
            <a:r>
              <a:rPr lang="ar-IQ" sz="3000" dirty="0" smtClean="0"/>
              <a:t>وارتاح</a:t>
            </a:r>
            <a:r>
              <a:rPr lang="ar-IQ" dirty="0" smtClean="0"/>
              <a:t>. </a:t>
            </a:r>
            <a:endParaRPr lang="en-US" dirty="0"/>
          </a:p>
        </p:txBody>
      </p:sp>
    </p:spTree>
    <p:extLst>
      <p:ext uri="{BB962C8B-B14F-4D97-AF65-F5344CB8AC3E}">
        <p14:creationId xmlns:p14="http://schemas.microsoft.com/office/powerpoint/2010/main" val="4175912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a:r>
              <a:rPr lang="ar-IQ" sz="2800" dirty="0" smtClean="0">
                <a:solidFill>
                  <a:srgbClr val="FF0000"/>
                </a:solidFill>
              </a:rPr>
              <a:t>لغة الطبيب</a:t>
            </a:r>
            <a:r>
              <a:rPr lang="ar-IQ" dirty="0" smtClean="0">
                <a:solidFill>
                  <a:srgbClr val="FF0000"/>
                </a:solidFill>
              </a:rPr>
              <a:t> </a:t>
            </a:r>
          </a:p>
          <a:p>
            <a:pPr algn="r"/>
            <a:r>
              <a:rPr lang="ar-IQ" sz="2800" dirty="0" smtClean="0"/>
              <a:t>ام جاسم , ارملة , 64 سنة شخصت سرطان الثدي المنتشر قبل 5 سنوات ورفضت استئصال الثدي في حينها , وقد اصبح حجم الورم بحجم البرتقالة الكبيرة , وانتقل الى جلد الثدي واحدث قرحة كبيرة ملتهبة ويلاحظ خروج الدم والقيح منها وتبدو شاحبة ومنهكة وكئيبة وهي بمرحلة متقدمة وميئوس من علاجها , تحتاج رعاية تلطيفية.اذهبي الى مستشفى الاورام لعلاجك.</a:t>
            </a:r>
            <a:endParaRPr lang="ar-IQ" sz="2800" dirty="0"/>
          </a:p>
        </p:txBody>
      </p:sp>
    </p:spTree>
    <p:extLst>
      <p:ext uri="{BB962C8B-B14F-4D97-AF65-F5344CB8AC3E}">
        <p14:creationId xmlns:p14="http://schemas.microsoft.com/office/powerpoint/2010/main" val="3176207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22960" y="1100628"/>
            <a:ext cx="7520940" cy="4766772"/>
          </a:xfrm>
        </p:spPr>
        <p:txBody>
          <a:bodyPr>
            <a:normAutofit fontScale="85000" lnSpcReduction="20000"/>
          </a:bodyPr>
          <a:lstStyle/>
          <a:p>
            <a:pPr algn="r"/>
            <a:r>
              <a:rPr lang="ar-IQ" sz="4600" dirty="0" smtClean="0">
                <a:solidFill>
                  <a:srgbClr val="FF0000"/>
                </a:solidFill>
              </a:rPr>
              <a:t>العوامل التي تساعد على تجاوز الحرج اللغوي في الممارسةالطبية :-</a:t>
            </a:r>
          </a:p>
          <a:p>
            <a:pPr algn="r"/>
            <a:r>
              <a:rPr lang="ar-IQ" sz="3300" dirty="0" smtClean="0"/>
              <a:t>-زيادة المفردات الطبية العربية .</a:t>
            </a:r>
          </a:p>
          <a:p>
            <a:pPr algn="r"/>
            <a:r>
              <a:rPr lang="ar-IQ" sz="3300" dirty="0" smtClean="0"/>
              <a:t>-ايجاد مرادفات عربية فصيحة مقابلة للمصطلحات الطبية باللغة الشعبية .</a:t>
            </a:r>
          </a:p>
          <a:p>
            <a:pPr algn="r"/>
            <a:r>
              <a:rPr lang="ar-IQ" sz="3300" dirty="0" smtClean="0"/>
              <a:t>-تحديث المصطلحات الطبية دوريا .</a:t>
            </a:r>
          </a:p>
          <a:p>
            <a:pPr algn="r"/>
            <a:r>
              <a:rPr lang="ar-IQ" sz="3300" dirty="0" smtClean="0"/>
              <a:t>-ادراك الاختلاف اللغوي بين اللغات.</a:t>
            </a:r>
          </a:p>
          <a:p>
            <a:pPr algn="r"/>
            <a:r>
              <a:rPr lang="ar-IQ" sz="3300" dirty="0" smtClean="0"/>
              <a:t>-تدوين القصة المرضية الاصلية باللغة العربية.</a:t>
            </a:r>
          </a:p>
          <a:p>
            <a:pPr algn="r"/>
            <a:r>
              <a:rPr lang="ar-IQ" sz="3300" dirty="0" smtClean="0"/>
              <a:t>-وبالنتيجة تنتقل تلك المفاهيم الى المرضى ,وبذلك يزداد الوعي الصحي في المجتمع </a:t>
            </a:r>
            <a:r>
              <a:rPr lang="ar-IQ" dirty="0" smtClean="0"/>
              <a:t>.</a:t>
            </a:r>
            <a:endParaRPr lang="ar-IQ" dirty="0"/>
          </a:p>
        </p:txBody>
      </p:sp>
    </p:spTree>
    <p:extLst>
      <p:ext uri="{BB962C8B-B14F-4D97-AF65-F5344CB8AC3E}">
        <p14:creationId xmlns:p14="http://schemas.microsoft.com/office/powerpoint/2010/main" val="32927722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295</TotalTime>
  <Words>462</Words>
  <Application>Microsoft Office PowerPoint</Application>
  <PresentationFormat>On-screen Show (4:3)</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Angles</vt:lpstr>
      <vt:lpstr>الحرج اللغوي Language Embarresment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الحرج اللغوي Language Embarresment</dc:title>
  <dc:creator>Maher</dc:creator>
  <cp:lastModifiedBy>Maher</cp:lastModifiedBy>
  <cp:revision>26</cp:revision>
  <dcterms:created xsi:type="dcterms:W3CDTF">2020-05-28T19:15:26Z</dcterms:created>
  <dcterms:modified xsi:type="dcterms:W3CDTF">2020-05-29T19:01:51Z</dcterms:modified>
</cp:coreProperties>
</file>